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Pretendard Bold" panose="020B0600000101010101" charset="-127"/>
      <p:bold r:id="rId10"/>
    </p:embeddedFont>
    <p:embeddedFont>
      <p:font typeface="Pretendard Regular" panose="020B0600000101010101" charset="-127"/>
      <p:regular r:id="rId11"/>
    </p:embeddedFont>
    <p:embeddedFont>
      <p:font typeface="Pretendard SemiBold" panose="020B0600000101010101" charset="-127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97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31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18" Type="http://schemas.openxmlformats.org/officeDocument/2006/relationships/image" Target="../media/image35.png"/><Relationship Id="rId3" Type="http://schemas.openxmlformats.org/officeDocument/2006/relationships/image" Target="../media/image2.png"/><Relationship Id="rId21" Type="http://schemas.openxmlformats.org/officeDocument/2006/relationships/image" Target="../media/image37.png"/><Relationship Id="rId7" Type="http://schemas.openxmlformats.org/officeDocument/2006/relationships/image" Target="../media/image6.png"/><Relationship Id="rId12" Type="http://schemas.openxmlformats.org/officeDocument/2006/relationships/image" Target="../media/image23.png"/><Relationship Id="rId17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24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27.png"/><Relationship Id="rId23" Type="http://schemas.openxmlformats.org/officeDocument/2006/relationships/image" Target="../media/image30.png"/><Relationship Id="rId10" Type="http://schemas.openxmlformats.org/officeDocument/2006/relationships/image" Target="../media/image22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32.png"/><Relationship Id="rId22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1.png"/><Relationship Id="rId5" Type="http://schemas.openxmlformats.org/officeDocument/2006/relationships/image" Target="../media/image4.pn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431800"/>
            <a:ext cx="4191000" cy="67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64100" y="-3136900"/>
            <a:ext cx="8572500" cy="16764000"/>
          </a:xfrm>
          <a:prstGeom prst="rect">
            <a:avLst/>
          </a:prstGeom>
          <a:effectLst>
            <a:outerShdw dist="65938" dir="21540000">
              <a:srgbClr val="000000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960000">
            <a:off x="5054600" y="2438400"/>
            <a:ext cx="2120900" cy="212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0" y="2298700"/>
            <a:ext cx="2209800" cy="220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600000">
            <a:off x="5930900" y="2184400"/>
            <a:ext cx="2108200" cy="2425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803400" y="6019800"/>
            <a:ext cx="146685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5000" b="0" i="0" u="none" strike="noStrike">
                <a:solidFill>
                  <a:srgbClr val="427C55"/>
                </a:solidFill>
                <a:latin typeface="JalpullineunharuOTF Medium"/>
              </a:rPr>
              <a:t>2023182034 </a:t>
            </a:r>
            <a:r>
              <a:rPr lang="ko-KR" sz="5000" b="0" i="0" u="none" strike="noStrike">
                <a:solidFill>
                  <a:srgbClr val="427C55"/>
                </a:solidFill>
                <a:ea typeface="JalpullineunharuOTF Medium"/>
              </a:rPr>
              <a:t>게임공학과</a:t>
            </a:r>
            <a:r>
              <a:rPr lang="en-US" sz="5000" b="0" i="0" u="none" strike="noStrike">
                <a:solidFill>
                  <a:srgbClr val="427C55"/>
                </a:solidFill>
                <a:latin typeface="JalpullineunharuOTF Medium"/>
              </a:rPr>
              <a:t> </a:t>
            </a:r>
            <a:r>
              <a:rPr lang="ko-KR" sz="5000" b="0" i="0" u="none" strike="noStrike">
                <a:solidFill>
                  <a:srgbClr val="427C55"/>
                </a:solidFill>
                <a:ea typeface="JalpullineunharuOTF Medium"/>
              </a:rPr>
              <a:t>조기성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600" y="4356100"/>
            <a:ext cx="14782800" cy="168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9500" b="0" i="0" u="none" strike="noStrike">
                <a:solidFill>
                  <a:srgbClr val="A8A6A1"/>
                </a:solidFill>
                <a:latin typeface="JalpullineunharuOTF Medium"/>
              </a:rPr>
              <a:t>2DGP </a:t>
            </a:r>
            <a:r>
              <a:rPr lang="ko-KR" sz="9500" b="0" i="0" u="none" strike="noStrike">
                <a:solidFill>
                  <a:srgbClr val="A8A6A1"/>
                </a:solidFill>
                <a:ea typeface="JalpullineunharuOTF Medium"/>
              </a:rPr>
              <a:t>발표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633700" y="2006600"/>
            <a:ext cx="1181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en-US" sz="3600" b="0" i="0" u="none" strike="noStrike" spc="20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46400" y="17653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en-US" sz="2200" b="0" i="0" u="none" strike="noStrike" spc="100">
                <a:solidFill>
                  <a:srgbClr val="FFFFFF"/>
                </a:solidFill>
                <a:latin typeface="Pretendard SemiBold"/>
              </a:rPr>
              <a:t>2090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431800"/>
            <a:ext cx="4191000" cy="67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76800" y="-3136900"/>
            <a:ext cx="8572500" cy="16764000"/>
          </a:xfrm>
          <a:prstGeom prst="rect">
            <a:avLst/>
          </a:prstGeom>
          <a:effectLst>
            <a:outerShdw dist="65938" dir="21540000">
              <a:srgbClr val="000000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14200" y="3695700"/>
            <a:ext cx="25527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14200" y="4140200"/>
            <a:ext cx="4584700" cy="4724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1500" y="3657600"/>
            <a:ext cx="25527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4500" y="4140200"/>
            <a:ext cx="4584700" cy="472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300" y="3695700"/>
            <a:ext cx="2552700" cy="63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5300" y="4140200"/>
            <a:ext cx="4584700" cy="4724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31300" y="2895600"/>
            <a:ext cx="520700" cy="3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560300" y="5283200"/>
            <a:ext cx="3124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122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뒤에서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소개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60300" y="4470400"/>
            <a:ext cx="3556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1220"/>
              </a:lnSpc>
            </a:pPr>
            <a:r>
              <a:rPr lang="ko-KR" sz="3200" b="0" i="0" u="none" strike="noStrike">
                <a:solidFill>
                  <a:srgbClr val="E988A2"/>
                </a:solidFill>
                <a:ea typeface="JalpullineunharuOTF Medium"/>
              </a:rPr>
              <a:t>개발</a:t>
            </a:r>
            <a:r>
              <a:rPr lang="en-US" sz="3200" b="0" i="0" u="none" strike="noStrike">
                <a:solidFill>
                  <a:srgbClr val="E988A2"/>
                </a:solidFill>
                <a:latin typeface="JalpullineunharuOTF Medium"/>
              </a:rPr>
              <a:t> </a:t>
            </a:r>
            <a:r>
              <a:rPr lang="ko-KR" sz="3200" b="0" i="0" u="none" strike="noStrike">
                <a:solidFill>
                  <a:srgbClr val="E988A2"/>
                </a:solidFill>
                <a:ea typeface="JalpullineunharuOTF Medium"/>
              </a:rPr>
              <a:t>일정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80900" y="3784600"/>
            <a:ext cx="2019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en-US" sz="1800" b="0" i="0" u="none" strike="noStrike" spc="200">
                <a:solidFill>
                  <a:srgbClr val="FFFFFF"/>
                </a:solidFill>
                <a:latin typeface="Pretendard Regular"/>
              </a:rPr>
              <a:t>CHAPTER 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60600" y="5524500"/>
            <a:ext cx="3124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122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박자를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맞추면서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진행하는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1:1 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대전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격투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게임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60600" y="4470400"/>
            <a:ext cx="3556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1220"/>
              </a:lnSpc>
            </a:pPr>
            <a:r>
              <a:rPr lang="ko-KR" sz="3200" b="0" i="0" u="none" strike="noStrike">
                <a:solidFill>
                  <a:srgbClr val="427C55"/>
                </a:solidFill>
                <a:ea typeface="JalpullineunharuOTF Medium"/>
              </a:rPr>
              <a:t>게임</a:t>
            </a:r>
            <a:r>
              <a:rPr lang="en-US" sz="3200" b="0" i="0" u="none" strike="noStrike">
                <a:solidFill>
                  <a:srgbClr val="427C55"/>
                </a:solidFill>
                <a:latin typeface="JalpullineunharuOTF Medium"/>
              </a:rPr>
              <a:t> </a:t>
            </a:r>
            <a:r>
              <a:rPr lang="ko-KR" sz="3200" b="0" i="0" u="none" strike="noStrike">
                <a:solidFill>
                  <a:srgbClr val="427C55"/>
                </a:solidFill>
                <a:ea typeface="JalpullineunharuOTF Medium"/>
              </a:rPr>
              <a:t>컨셉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08200" y="3784600"/>
            <a:ext cx="2019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en-US" sz="1800" b="0" i="0" u="none" strike="noStrike" spc="200">
                <a:solidFill>
                  <a:srgbClr val="FFFFFF"/>
                </a:solidFill>
                <a:latin typeface="Pretendard Regular"/>
              </a:rPr>
              <a:t>CHAPTER 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07300" y="5448300"/>
            <a:ext cx="31242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122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점점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빨라지는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리듬에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맞춰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공격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회피</a:t>
            </a:r>
          </a:p>
          <a:p>
            <a:pPr marL="342900" lvl="0" indent="-342900" algn="l">
              <a:lnSpc>
                <a:spcPct val="11122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박자에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적응하며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상대보다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먼저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적을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쓰러뜨리면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승리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04100" y="4470400"/>
            <a:ext cx="3556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1220"/>
              </a:lnSpc>
            </a:pPr>
            <a:r>
              <a:rPr lang="ko-KR" sz="3200" b="0" i="0" u="none" strike="noStrike">
                <a:solidFill>
                  <a:srgbClr val="E988A2"/>
                </a:solidFill>
                <a:ea typeface="JalpullineunharuOTF Medium"/>
              </a:rPr>
              <a:t>예상</a:t>
            </a:r>
            <a:r>
              <a:rPr lang="en-US" sz="3200" b="0" i="0" u="none" strike="noStrike">
                <a:solidFill>
                  <a:srgbClr val="E988A2"/>
                </a:solidFill>
                <a:latin typeface="JalpullineunharuOTF Medium"/>
              </a:rPr>
              <a:t> </a:t>
            </a:r>
            <a:r>
              <a:rPr lang="ko-KR" sz="3200" b="0" i="0" u="none" strike="noStrike">
                <a:solidFill>
                  <a:srgbClr val="E988A2"/>
                </a:solidFill>
                <a:ea typeface="JalpullineunharuOTF Medium"/>
              </a:rPr>
              <a:t>게임</a:t>
            </a:r>
            <a:r>
              <a:rPr lang="en-US" sz="3200" b="0" i="0" u="none" strike="noStrike">
                <a:solidFill>
                  <a:srgbClr val="E988A2"/>
                </a:solidFill>
                <a:latin typeface="JalpullineunharuOTF Medium"/>
              </a:rPr>
              <a:t> </a:t>
            </a:r>
            <a:r>
              <a:rPr lang="ko-KR" sz="3200" b="0" i="0" u="none" strike="noStrike">
                <a:solidFill>
                  <a:srgbClr val="E988A2"/>
                </a:solidFill>
                <a:ea typeface="JalpullineunharuOTF Medium"/>
              </a:rPr>
              <a:t>진행</a:t>
            </a:r>
            <a:r>
              <a:rPr lang="en-US" sz="3200" b="0" i="0" u="none" strike="noStrike">
                <a:solidFill>
                  <a:srgbClr val="E988A2"/>
                </a:solidFill>
                <a:latin typeface="JalpullineunharuOTF Medium"/>
              </a:rPr>
              <a:t> </a:t>
            </a:r>
            <a:r>
              <a:rPr lang="ko-KR" sz="3200" b="0" i="0" u="none" strike="noStrike">
                <a:solidFill>
                  <a:srgbClr val="E988A2"/>
                </a:solidFill>
                <a:ea typeface="JalpullineunharuOTF Medium"/>
              </a:rPr>
              <a:t>흐름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41000" y="1574800"/>
            <a:ext cx="2019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en-US" sz="1800" b="0" i="0" u="none" strike="noStrike" spc="200">
                <a:solidFill>
                  <a:srgbClr val="FFFFFF"/>
                </a:solidFill>
                <a:latin typeface="Pretendard Regular"/>
              </a:rPr>
              <a:t>CHAPTER 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86400" y="1587500"/>
            <a:ext cx="77978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sz="6800" b="0" i="0" u="none" strike="noStrike">
                <a:solidFill>
                  <a:srgbClr val="000000"/>
                </a:solidFill>
                <a:ea typeface="JalpullineunharuOTF Medium"/>
              </a:rPr>
              <a:t>목차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150100" y="3784600"/>
            <a:ext cx="2019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en-US" sz="1800" b="0" i="0" u="none" strike="noStrike" spc="200">
                <a:solidFill>
                  <a:srgbClr val="FFFFFF"/>
                </a:solidFill>
                <a:latin typeface="Pretendard Regular"/>
              </a:rPr>
              <a:t>CHAPTER 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431800"/>
            <a:ext cx="4191000" cy="67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64100" y="-3136900"/>
            <a:ext cx="8572500" cy="16764000"/>
          </a:xfrm>
          <a:prstGeom prst="rect">
            <a:avLst/>
          </a:prstGeom>
          <a:effectLst>
            <a:outerShdw dist="65938" dir="21540000">
              <a:srgbClr val="000000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9900" y="2159000"/>
            <a:ext cx="6426200" cy="360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6900" y="2159000"/>
            <a:ext cx="4902200" cy="3606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58900" y="1130300"/>
            <a:ext cx="26162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컨셉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10600" y="3517900"/>
            <a:ext cx="5715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+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9900" y="5765800"/>
            <a:ext cx="2171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(Cadence of Hyrule)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48800" y="5765800"/>
            <a:ext cx="26416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(The King Of Fighters'97)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8900" y="6654800"/>
            <a:ext cx="148717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탑뷰로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진행되는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대전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격투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박자를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맞추면서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입력을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눌러야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캐릭터의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공격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회피가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플레이어의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체력이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낮아질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수록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박자가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빨라짐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431800"/>
            <a:ext cx="4191000" cy="67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64100" y="-3136900"/>
            <a:ext cx="8572500" cy="16764000"/>
          </a:xfrm>
          <a:prstGeom prst="rect">
            <a:avLst/>
          </a:prstGeom>
          <a:effectLst>
            <a:outerShdw dist="65938" dir="21540000">
              <a:srgbClr val="000000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2654300"/>
            <a:ext cx="7696200" cy="4787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47800" y="1295400"/>
            <a:ext cx="61976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예상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흐름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- 1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36100" y="2717800"/>
            <a:ext cx="7912100" cy="320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아직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캐릭터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수는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정하지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않았지만</a:t>
            </a:r>
          </a:p>
          <a:p>
            <a:pPr lvl="0" algn="l">
              <a:lnSpc>
                <a:spcPct val="116199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3~4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명의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캐릭터를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만들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예상됨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. 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플레이어가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캐릭터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전장으로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431800"/>
            <a:ext cx="4191000" cy="67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64100" y="-3136900"/>
            <a:ext cx="8572500" cy="16764000"/>
          </a:xfrm>
          <a:prstGeom prst="rect">
            <a:avLst/>
          </a:prstGeom>
          <a:effectLst>
            <a:outerShdw dist="65938" dir="21540000">
              <a:srgbClr val="000000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2298700"/>
            <a:ext cx="7696200" cy="593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4648200"/>
            <a:ext cx="1231900" cy="123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2000" y="4673600"/>
            <a:ext cx="1155700" cy="115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0600" y="7264400"/>
            <a:ext cx="990600" cy="96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7734300"/>
            <a:ext cx="77089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20000">
            <a:off x="6235700" y="7581900"/>
            <a:ext cx="482600" cy="330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20000">
            <a:off x="7226300" y="7581900"/>
            <a:ext cx="4826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20000">
            <a:off x="8216900" y="7581900"/>
            <a:ext cx="4826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1920000">
            <a:off x="4000500" y="7581900"/>
            <a:ext cx="4826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1920000">
            <a:off x="2908300" y="7581900"/>
            <a:ext cx="4826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1920000">
            <a:off x="1816100" y="7581900"/>
            <a:ext cx="482600" cy="330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">
            <a:off x="5321300" y="8445500"/>
            <a:ext cx="2667000" cy="571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9100" y="2654300"/>
            <a:ext cx="1993900" cy="393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66900" y="2654300"/>
            <a:ext cx="1993900" cy="393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95900" y="2298700"/>
            <a:ext cx="495300" cy="787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00600" y="2273300"/>
            <a:ext cx="495300" cy="838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5000" y="3124200"/>
            <a:ext cx="330200" cy="330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11400" y="3111500"/>
            <a:ext cx="330200" cy="330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13700" y="3136900"/>
            <a:ext cx="330200" cy="330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20100" y="3136900"/>
            <a:ext cx="330200" cy="330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447800" y="1295400"/>
            <a:ext cx="62865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예상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흐름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- 2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36100" y="2324100"/>
            <a:ext cx="7912100" cy="400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캐릭터가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맵의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양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끝에서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스폰되고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게임이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시작됨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화면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아래쪽의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박자에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맞춘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입력을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캐릭터를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Pretendard Regular"/>
              </a:rPr>
              <a:t>조작</a:t>
            </a: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  <a:p>
            <a:pPr lvl="0" algn="l">
              <a:lnSpc>
                <a:spcPct val="116199"/>
              </a:lnSpc>
            </a:pPr>
            <a:endParaRPr lang="en-US" sz="4500" b="0" i="0" u="none" strike="noStrike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026400" y="8737600"/>
            <a:ext cx="79248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원의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양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옆의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아이콘이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중심으로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올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마다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박자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79600" y="2667000"/>
            <a:ext cx="2006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플레이어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1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체력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781800" y="2667000"/>
            <a:ext cx="2057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플레이어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2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체력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927600" y="1943100"/>
            <a:ext cx="876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bpm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431800"/>
            <a:ext cx="4191000" cy="67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64100" y="-3136900"/>
            <a:ext cx="8572500" cy="16764000"/>
          </a:xfrm>
          <a:prstGeom prst="rect">
            <a:avLst/>
          </a:prstGeom>
          <a:effectLst>
            <a:outerShdw dist="65938" dir="21540000">
              <a:srgbClr val="000000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2298700"/>
            <a:ext cx="7696200" cy="593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240000">
            <a:off x="5816600" y="3746500"/>
            <a:ext cx="1231900" cy="123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" y="7734300"/>
            <a:ext cx="77089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0600" y="7264400"/>
            <a:ext cx="990600" cy="96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20000">
            <a:off x="5499100" y="7581900"/>
            <a:ext cx="482600" cy="33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20000">
            <a:off x="6489700" y="7581900"/>
            <a:ext cx="482600" cy="330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20000">
            <a:off x="7480300" y="7581900"/>
            <a:ext cx="4826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920000">
            <a:off x="4610100" y="7581900"/>
            <a:ext cx="4826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920000">
            <a:off x="3505200" y="7581900"/>
            <a:ext cx="4826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920000">
            <a:off x="2425700" y="7581900"/>
            <a:ext cx="4826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9100" y="2654300"/>
            <a:ext cx="1993900" cy="393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66900" y="2654300"/>
            <a:ext cx="1993900" cy="393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920000">
            <a:off x="1460500" y="7581900"/>
            <a:ext cx="482600" cy="330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20000">
            <a:off x="8521700" y="7581900"/>
            <a:ext cx="4826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860000">
            <a:off x="6438900" y="5257800"/>
            <a:ext cx="863600" cy="825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520000">
            <a:off x="6629400" y="5156200"/>
            <a:ext cx="1079500" cy="1079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4800000">
            <a:off x="5359400" y="4394200"/>
            <a:ext cx="1854200" cy="2501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040000">
            <a:off x="5816600" y="4140200"/>
            <a:ext cx="2400300" cy="1600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95900" y="2298700"/>
            <a:ext cx="495300" cy="787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32300" y="2298700"/>
            <a:ext cx="520700" cy="812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38700" y="2298700"/>
            <a:ext cx="508000" cy="800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05000" y="3124200"/>
            <a:ext cx="330200" cy="330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11400" y="3111500"/>
            <a:ext cx="330200" cy="330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13700" y="3136900"/>
            <a:ext cx="330200" cy="330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20100" y="3136900"/>
            <a:ext cx="330200" cy="3302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447800" y="1295400"/>
            <a:ext cx="63119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예상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흐름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- 3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423400" y="2489200"/>
            <a:ext cx="7912100" cy="480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상대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플레이어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사망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라운드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대전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격투게임에서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흔히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4500" dirty="0">
                <a:solidFill>
                  <a:srgbClr val="000000"/>
                </a:solidFill>
                <a:latin typeface="Pretendard Regular"/>
                <a:ea typeface="Pretendard Regular"/>
              </a:rPr>
              <a:t>보이는 </a:t>
            </a: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캐릭터의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체력이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구간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이하로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떨어지면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번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사용가능한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필살기를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넣을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예정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게임은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삼세판으로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0" i="0" u="none" strike="noStrike" dirty="0">
                <a:solidFill>
                  <a:srgbClr val="000000"/>
                </a:solidFill>
                <a:ea typeface="Pretendard Regular"/>
              </a:rPr>
              <a:t>진행됨</a:t>
            </a:r>
            <a:r>
              <a:rPr lang="en-US" sz="45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431800"/>
            <a:ext cx="4191000" cy="67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64100" y="-3136900"/>
            <a:ext cx="8572500" cy="16764000"/>
          </a:xfrm>
          <a:prstGeom prst="rect">
            <a:avLst/>
          </a:prstGeom>
          <a:effectLst>
            <a:outerShdw dist="65938" dir="21540000">
              <a:srgbClr val="000000">
                <a:alpha val="15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422400" y="1981200"/>
            <a:ext cx="4203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75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7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500" b="0" i="0" u="none" strike="noStrike">
                <a:solidFill>
                  <a:srgbClr val="000000"/>
                </a:solidFill>
                <a:ea typeface="Pretendard Bold"/>
              </a:rPr>
              <a:t>일정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90800" y="6159500"/>
            <a:ext cx="3695700" cy="186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캐릭터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조작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다듬기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간단한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프로토타입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완성</a:t>
            </a:r>
          </a:p>
          <a:p>
            <a:pPr lvl="0" algn="l">
              <a:lnSpc>
                <a:spcPct val="116199"/>
              </a:lnSpc>
            </a:pPr>
            <a:endParaRPr lang="ko-KR" sz="2600" b="0" i="0" u="none" strike="noStrike">
              <a:solidFill>
                <a:srgbClr val="000000"/>
              </a:solidFill>
              <a:ea typeface="Pretendard SemiBold"/>
            </a:endParaRPr>
          </a:p>
          <a:p>
            <a:pPr lvl="0" algn="l">
              <a:lnSpc>
                <a:spcPct val="116199"/>
              </a:lnSpc>
            </a:pPr>
            <a:endParaRPr lang="ko-KR" sz="2600" b="0" i="0" u="none" strike="noStrike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11300" y="6108700"/>
            <a:ext cx="9525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Bold"/>
              </a:rPr>
              <a:t>4</a:t>
            </a:r>
            <a:r>
              <a:rPr lang="ko-KR" sz="3200" b="0" i="0" u="none" strike="noStrike">
                <a:solidFill>
                  <a:srgbClr val="000000"/>
                </a:solidFill>
                <a:ea typeface="Pretendard Bold"/>
              </a:rPr>
              <a:t>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74000" y="6159500"/>
            <a:ext cx="3695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중간고사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기간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81800" y="6108700"/>
            <a:ext cx="9525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Bold"/>
              </a:rPr>
              <a:t>5</a:t>
            </a:r>
            <a:r>
              <a:rPr lang="ko-KR" sz="3200" b="0" i="0" u="none" strike="noStrike">
                <a:solidFill>
                  <a:srgbClr val="000000"/>
                </a:solidFill>
                <a:ea typeface="Pretendard Bold"/>
              </a:rPr>
              <a:t>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33400" y="6159500"/>
            <a:ext cx="36957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캐릭터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스킬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구현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</a:p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     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테스트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스킬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조정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53900" y="6108700"/>
            <a:ext cx="9525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Bold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90800" y="7899400"/>
            <a:ext cx="36957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메인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/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종료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화면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구현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캐릭터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필살기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구현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캐릭터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밸런스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조절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11300" y="7848600"/>
            <a:ext cx="9525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Bold"/>
              </a:rPr>
              <a:t>07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81800" y="7848600"/>
            <a:ext cx="9525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Bold"/>
              </a:rPr>
              <a:t>08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33400" y="7899400"/>
            <a:ext cx="36957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부족한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부분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개선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튜토리얼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구현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(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희망사항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53900" y="7848600"/>
            <a:ext cx="9525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Bold"/>
              </a:rPr>
              <a:t>09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90800" y="4521200"/>
            <a:ext cx="36957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여러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리소스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자료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수집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게임의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세부사항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기획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bpm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로직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구현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11300" y="4521200"/>
            <a:ext cx="9525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Bold"/>
              </a:rPr>
              <a:t>1</a:t>
            </a:r>
            <a:r>
              <a:rPr lang="ko-KR" sz="3200" b="0" i="0" u="none" strike="noStrike">
                <a:solidFill>
                  <a:srgbClr val="000000"/>
                </a:solidFill>
                <a:ea typeface="Pretendard Bold"/>
              </a:rPr>
              <a:t>주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74000" y="4521200"/>
            <a:ext cx="36957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그리드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맵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제작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캐릭터의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이동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구현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81800" y="4470400"/>
            <a:ext cx="9525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Bold"/>
              </a:rPr>
              <a:t>2</a:t>
            </a:r>
            <a:r>
              <a:rPr lang="ko-KR" sz="3200" b="0" i="0" u="none" strike="noStrike">
                <a:solidFill>
                  <a:srgbClr val="000000"/>
                </a:solidFill>
                <a:ea typeface="Pretendard Bold"/>
              </a:rPr>
              <a:t>주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33400" y="4521200"/>
            <a:ext cx="36957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캐릭터의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회피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구현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캐릭터의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공격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구현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캐릭터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선택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창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구현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53900" y="4470400"/>
            <a:ext cx="9525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Bold"/>
              </a:rPr>
              <a:t>3</a:t>
            </a:r>
            <a:r>
              <a:rPr lang="ko-KR" sz="3200" b="0" i="0" u="none" strike="noStrike">
                <a:solidFill>
                  <a:srgbClr val="000000"/>
                </a:solidFill>
                <a:ea typeface="Pretendard Bold"/>
              </a:rPr>
              <a:t>주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74000" y="7899400"/>
            <a:ext cx="36957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프로토타입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완성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테스트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다듬기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431800"/>
            <a:ext cx="4191000" cy="67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64100" y="-3136900"/>
            <a:ext cx="8572500" cy="16764000"/>
          </a:xfrm>
          <a:prstGeom prst="rect">
            <a:avLst/>
          </a:prstGeom>
          <a:effectLst>
            <a:outerShdw dist="65938" dir="21540000">
              <a:srgbClr val="000000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3700" y="3136900"/>
            <a:ext cx="3302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400" y="1092200"/>
            <a:ext cx="4292600" cy="4292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000" y="4648200"/>
            <a:ext cx="4318000" cy="431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4800" y="1104900"/>
            <a:ext cx="4394200" cy="439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3700" y="4648200"/>
            <a:ext cx="4318000" cy="4318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47800" y="1295400"/>
            <a:ext cx="68834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상세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기획서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캐릭터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46500" y="3327400"/>
            <a:ext cx="5448300" cy="224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&lt;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그닭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&gt;</a:t>
            </a:r>
          </a:p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그냥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닭</a:t>
            </a:r>
          </a:p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공격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회피가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다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기본적인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수준</a:t>
            </a:r>
          </a:p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하지만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필살기가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매우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세다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84600" y="6832600"/>
            <a:ext cx="5092700" cy="224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&lt;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민초닭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&gt;</a:t>
            </a:r>
          </a:p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민초를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좋아해서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염색해버린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닭</a:t>
            </a:r>
          </a:p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능력이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좋지만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회피가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없다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3200" b="0" i="0" u="none" strike="noStrike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264900" y="3327400"/>
            <a:ext cx="4533900" cy="168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&lt;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불닭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&gt;</a:t>
            </a:r>
          </a:p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불을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사용하는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닭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불닭이다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킹오파의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야가미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이오리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느낌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76000" y="6832600"/>
            <a:ext cx="5448300" cy="224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&lt;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킹닭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&gt;</a:t>
            </a:r>
          </a:p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자신이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왕인줄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아는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닭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느리지만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좋은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스킬을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가지고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미정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</Words>
  <Application>Microsoft Office PowerPoint</Application>
  <PresentationFormat>사용자 지정</PresentationFormat>
  <Paragraphs>81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Calibri</vt:lpstr>
      <vt:lpstr>Pretendard SemiBold</vt:lpstr>
      <vt:lpstr>Arial</vt:lpstr>
      <vt:lpstr>JalpullineunharuOTF Medium</vt:lpstr>
      <vt:lpstr>Pretendard Regular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조기성(2023182034)</cp:lastModifiedBy>
  <cp:revision>2</cp:revision>
  <dcterms:created xsi:type="dcterms:W3CDTF">2006-08-16T00:00:00Z</dcterms:created>
  <dcterms:modified xsi:type="dcterms:W3CDTF">2025-09-27T10:16:02Z</dcterms:modified>
</cp:coreProperties>
</file>